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7D63AC-78E1-4E2F-9C48-9C76F2349C3E}" v="4" dt="2023-06-16T13:59:00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13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84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0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35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56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97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1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1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89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2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3E02E-27E6-4B82-A313-489B747F6D88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75A69-B1B0-4C89-BD34-0EC9E6281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6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6712570-D406-CADD-7C34-B0A97AE5F792}"/>
              </a:ext>
            </a:extLst>
          </p:cNvPr>
          <p:cNvSpPr/>
          <p:nvPr/>
        </p:nvSpPr>
        <p:spPr>
          <a:xfrm>
            <a:off x="1319891" y="4126913"/>
            <a:ext cx="3672266" cy="5692301"/>
          </a:xfrm>
          <a:prstGeom prst="roundRect">
            <a:avLst>
              <a:gd name="adj" fmla="val 3587"/>
            </a:avLst>
          </a:prstGeom>
          <a:solidFill>
            <a:schemeClr val="accent4">
              <a:alpha val="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36000" rIns="0" rtlCol="0" anchor="b"/>
          <a:lstStyle/>
          <a:p>
            <a:pPr algn="ctr"/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Combat Actions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D485E94-9D1B-1613-8DBE-51B7BC563B10}"/>
              </a:ext>
            </a:extLst>
          </p:cNvPr>
          <p:cNvSpPr/>
          <p:nvPr/>
        </p:nvSpPr>
        <p:spPr>
          <a:xfrm>
            <a:off x="1319891" y="692332"/>
            <a:ext cx="3672266" cy="3438344"/>
          </a:xfrm>
          <a:prstGeom prst="roundRect">
            <a:avLst>
              <a:gd name="adj" fmla="val 3587"/>
            </a:avLst>
          </a:prstGeom>
          <a:solidFill>
            <a:schemeClr val="accent5">
              <a:lumMod val="75000"/>
              <a:alpha val="6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36000" rIns="0" rtlCol="0" anchor="b"/>
          <a:lstStyle/>
          <a:p>
            <a:pPr algn="ctr"/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Non-Combat 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A3D871-D3F0-9734-BF02-7F5062EF99EA}"/>
              </a:ext>
            </a:extLst>
          </p:cNvPr>
          <p:cNvSpPr txBox="1"/>
          <p:nvPr/>
        </p:nvSpPr>
        <p:spPr>
          <a:xfrm rot="5400000">
            <a:off x="-77642" y="4768334"/>
            <a:ext cx="66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Crew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DFA054-0FA1-CEB4-676A-CB570DD0B528}"/>
              </a:ext>
            </a:extLst>
          </p:cNvPr>
          <p:cNvSpPr txBox="1"/>
          <p:nvPr/>
        </p:nvSpPr>
        <p:spPr>
          <a:xfrm rot="16200000">
            <a:off x="6234859" y="4768334"/>
            <a:ext cx="818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Enemy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EA8390-932B-281D-452A-993B097DC248}"/>
              </a:ext>
            </a:extLst>
          </p:cNvPr>
          <p:cNvSpPr txBox="1"/>
          <p:nvPr/>
        </p:nvSpPr>
        <p:spPr>
          <a:xfrm rot="16200000">
            <a:off x="-104327" y="4694071"/>
            <a:ext cx="6639356" cy="1123405"/>
          </a:xfrm>
          <a:prstGeom prst="rect">
            <a:avLst/>
          </a:prstGeom>
          <a:solidFill>
            <a:srgbClr val="FF0000">
              <a:alpha val="40000"/>
            </a:srgbClr>
          </a:solidFill>
          <a:effectLst>
            <a:softEdge rad="76200"/>
          </a:effectLst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effectLst>
                  <a:outerShdw blurRad="368300" dir="5400000" sx="113000" sy="113000" algn="ctr" rotWithShape="0">
                    <a:schemeClr val="tx1"/>
                  </a:outerShdw>
                </a:effectLst>
              </a:rPr>
              <a:t>Failure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40DE58-8359-6329-0E70-52F6C7BBED68}"/>
              </a:ext>
            </a:extLst>
          </p:cNvPr>
          <p:cNvSpPr txBox="1"/>
          <p:nvPr/>
        </p:nvSpPr>
        <p:spPr>
          <a:xfrm rot="16200000">
            <a:off x="992173" y="4694070"/>
            <a:ext cx="6639357" cy="1123406"/>
          </a:xfrm>
          <a:prstGeom prst="rect">
            <a:avLst/>
          </a:prstGeom>
          <a:solidFill>
            <a:schemeClr val="accent6">
              <a:alpha val="40000"/>
            </a:schemeClr>
          </a:solidFill>
          <a:effectLst>
            <a:softEdge rad="76200"/>
          </a:effectLst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effectLst>
                  <a:outerShdw blurRad="368300" dir="5400000" sx="110000" sy="110000" algn="ctr" rotWithShape="0">
                    <a:schemeClr val="bg2">
                      <a:lumMod val="25000"/>
                    </a:schemeClr>
                  </a:outerShdw>
                </a:effectLst>
              </a:rPr>
              <a:t>Success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40BCAF3-44CB-573C-6438-A41772F709DE}"/>
              </a:ext>
            </a:extLst>
          </p:cNvPr>
          <p:cNvSpPr/>
          <p:nvPr/>
        </p:nvSpPr>
        <p:spPr>
          <a:xfrm>
            <a:off x="392994" y="1071152"/>
            <a:ext cx="818289" cy="42910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Initiative Action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A5573F-2C2D-C7BD-4DCB-DDE1EEF20303}"/>
              </a:ext>
            </a:extLst>
          </p:cNvPr>
          <p:cNvSpPr/>
          <p:nvPr/>
        </p:nvSpPr>
        <p:spPr>
          <a:xfrm>
            <a:off x="1626037" y="1936095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tx1"/>
                </a:solidFill>
              </a:rPr>
              <a:t>NOT 1</a:t>
            </a:r>
            <a:r>
              <a:rPr lang="en-GB" sz="1000" baseline="30000" dirty="0">
                <a:solidFill>
                  <a:schemeClr val="tx1"/>
                </a:solidFill>
              </a:rPr>
              <a:t>ST</a:t>
            </a:r>
            <a:r>
              <a:rPr lang="en-GB" sz="1000" dirty="0">
                <a:solidFill>
                  <a:schemeClr val="tx1"/>
                </a:solidFill>
              </a:rPr>
              <a:t> RND</a:t>
            </a:r>
          </a:p>
          <a:p>
            <a:r>
              <a:rPr lang="en-GB" b="1" dirty="0">
                <a:solidFill>
                  <a:schemeClr val="tx1"/>
                </a:solidFill>
              </a:rPr>
              <a:t>Scout for</a:t>
            </a:r>
          </a:p>
          <a:p>
            <a:r>
              <a:rPr lang="en-GB" b="1" dirty="0">
                <a:solidFill>
                  <a:schemeClr val="tx1"/>
                </a:solidFill>
              </a:rPr>
              <a:t>Locations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7+ (+1 if M &gt;=5”)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2808858-41E0-71BD-2762-3CA9E68524AF}"/>
              </a:ext>
            </a:extLst>
          </p:cNvPr>
          <p:cNvSpPr/>
          <p:nvPr/>
        </p:nvSpPr>
        <p:spPr>
          <a:xfrm>
            <a:off x="392995" y="5499099"/>
            <a:ext cx="818289" cy="420006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General Firefight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03BE451-8BFF-240B-83FE-46960D293A35}"/>
              </a:ext>
            </a:extLst>
          </p:cNvPr>
          <p:cNvSpPr/>
          <p:nvPr/>
        </p:nvSpPr>
        <p:spPr>
          <a:xfrm>
            <a:off x="1626037" y="3070388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Carry Out</a:t>
            </a:r>
          </a:p>
          <a:p>
            <a:r>
              <a:rPr lang="en-GB" b="1" dirty="0">
                <a:solidFill>
                  <a:schemeClr val="tx1"/>
                </a:solidFill>
              </a:rPr>
              <a:t>   Task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4DEB25A-B1A8-2C00-172C-EE17EADB69FE}"/>
              </a:ext>
            </a:extLst>
          </p:cNvPr>
          <p:cNvSpPr/>
          <p:nvPr/>
        </p:nvSpPr>
        <p:spPr>
          <a:xfrm>
            <a:off x="1588037" y="7565258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</a:t>
            </a:r>
            <a:r>
              <a:rPr lang="en-GB" b="1" dirty="0">
                <a:solidFill>
                  <a:schemeClr val="tx1"/>
                </a:solidFill>
              </a:rPr>
              <a:t>Keep</a:t>
            </a:r>
          </a:p>
          <a:p>
            <a:r>
              <a:rPr lang="en-GB" b="1" dirty="0">
                <a:solidFill>
                  <a:schemeClr val="tx1"/>
                </a:solidFill>
              </a:rPr>
              <a:t> Distance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7+ (+1 if M &gt;=5”)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CC0518F-A404-F91F-F00D-EBD9BF24A888}"/>
              </a:ext>
            </a:extLst>
          </p:cNvPr>
          <p:cNvSpPr/>
          <p:nvPr/>
        </p:nvSpPr>
        <p:spPr>
          <a:xfrm>
            <a:off x="1591197" y="6441541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</a:t>
            </a:r>
            <a:r>
              <a:rPr lang="en-GB" b="1" dirty="0">
                <a:solidFill>
                  <a:schemeClr val="tx1"/>
                </a:solidFill>
              </a:rPr>
              <a:t>Take</a:t>
            </a:r>
          </a:p>
          <a:p>
            <a:r>
              <a:rPr lang="en-GB" b="1" dirty="0">
                <a:solidFill>
                  <a:schemeClr val="tx1"/>
                </a:solidFill>
              </a:rPr>
              <a:t>   Cover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7+ (-1 at Location)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6DFA1F5-2814-F6FD-A2AC-A0DDA4B6E856}"/>
              </a:ext>
            </a:extLst>
          </p:cNvPr>
          <p:cNvSpPr/>
          <p:nvPr/>
        </p:nvSpPr>
        <p:spPr>
          <a:xfrm>
            <a:off x="1588037" y="5317824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Optimal</a:t>
            </a:r>
          </a:p>
          <a:p>
            <a:r>
              <a:rPr lang="en-GB" b="1" dirty="0">
                <a:solidFill>
                  <a:schemeClr val="tx1"/>
                </a:solidFill>
              </a:rPr>
              <a:t>    Shot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   8+ (-1 </a:t>
            </a:r>
            <a:r>
              <a:rPr lang="en-GB" sz="1000" dirty="0" err="1">
                <a:solidFill>
                  <a:schemeClr val="tx1"/>
                </a:solidFill>
              </a:rPr>
              <a:t>Hvy</a:t>
            </a:r>
            <a:r>
              <a:rPr lang="en-GB" sz="1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65DFB12-30D8-5E54-A565-D4B2997BBC40}"/>
              </a:ext>
            </a:extLst>
          </p:cNvPr>
          <p:cNvSpPr/>
          <p:nvPr/>
        </p:nvSpPr>
        <p:spPr>
          <a:xfrm>
            <a:off x="1626037" y="4194107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Charge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7+ (+1 if M &gt;=5”)</a:t>
            </a:r>
          </a:p>
          <a:p>
            <a:r>
              <a:rPr lang="en-GB" sz="1000" dirty="0">
                <a:solidFill>
                  <a:schemeClr val="tx1"/>
                </a:solidFill>
              </a:rPr>
              <a:t>   (+1 special dev)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96414E7-CF71-03D4-FD94-71391F66C913}"/>
              </a:ext>
            </a:extLst>
          </p:cNvPr>
          <p:cNvSpPr/>
          <p:nvPr/>
        </p:nvSpPr>
        <p:spPr>
          <a:xfrm>
            <a:off x="1632568" y="822954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  Move</a:t>
            </a:r>
          </a:p>
          <a:p>
            <a:r>
              <a:rPr lang="en-GB" b="1">
                <a:solidFill>
                  <a:schemeClr val="tx1"/>
                </a:solidFill>
              </a:rPr>
              <a:t>    </a:t>
            </a:r>
            <a:r>
              <a:rPr lang="en-GB" b="1" dirty="0">
                <a:solidFill>
                  <a:schemeClr val="tx1"/>
                </a:solidFill>
              </a:rPr>
              <a:t>Up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6BDB0FB-639C-7A2F-9771-0E0A31D1C038}"/>
              </a:ext>
            </a:extLst>
          </p:cNvPr>
          <p:cNvSpPr/>
          <p:nvPr/>
        </p:nvSpPr>
        <p:spPr>
          <a:xfrm>
            <a:off x="1575377" y="8688973"/>
            <a:ext cx="3284318" cy="101019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Support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D30D8A2-3FD9-51D2-03EF-56ABA464C321}"/>
              </a:ext>
            </a:extLst>
          </p:cNvPr>
          <p:cNvSpPr/>
          <p:nvPr/>
        </p:nvSpPr>
        <p:spPr>
          <a:xfrm>
            <a:off x="5100765" y="1492154"/>
            <a:ext cx="1393862" cy="37121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Locations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3EBC71E-6DC0-F9F4-5E32-94856D62F5C9}"/>
              </a:ext>
            </a:extLst>
          </p:cNvPr>
          <p:cNvSpPr/>
          <p:nvPr/>
        </p:nvSpPr>
        <p:spPr>
          <a:xfrm>
            <a:off x="5100764" y="5285303"/>
            <a:ext cx="1393863" cy="441386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FIGHT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C82F39-D13B-EA91-FEE0-9836872E6790}"/>
              </a:ext>
            </a:extLst>
          </p:cNvPr>
          <p:cNvSpPr txBox="1"/>
          <p:nvPr/>
        </p:nvSpPr>
        <p:spPr>
          <a:xfrm>
            <a:off x="5148158" y="745680"/>
            <a:ext cx="1346470" cy="6617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Battle Round</a:t>
            </a:r>
          </a:p>
          <a:p>
            <a:r>
              <a:rPr lang="en-GB" sz="700" dirty="0"/>
              <a:t>1. Battle Flow (p27)</a:t>
            </a:r>
          </a:p>
          <a:p>
            <a:r>
              <a:rPr lang="en-GB" sz="700" dirty="0"/>
              <a:t>2. Initiative (Crew Size -1 x d6)</a:t>
            </a:r>
          </a:p>
          <a:p>
            <a:r>
              <a:rPr lang="en-GB" sz="700" dirty="0"/>
              <a:t>3. Fire Fight</a:t>
            </a:r>
          </a:p>
          <a:p>
            <a:r>
              <a:rPr lang="en-GB" sz="700" dirty="0"/>
              <a:t>4. Morale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5D5AB0-2817-14A5-93B2-52A839461A3C}"/>
              </a:ext>
            </a:extLst>
          </p:cNvPr>
          <p:cNvSpPr txBox="1"/>
          <p:nvPr/>
        </p:nvSpPr>
        <p:spPr>
          <a:xfrm>
            <a:off x="1450285" y="266239"/>
            <a:ext cx="3957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Mini Light Combat Battle Mat</a:t>
            </a:r>
          </a:p>
        </p:txBody>
      </p:sp>
    </p:spTree>
    <p:extLst>
      <p:ext uri="{BB962C8B-B14F-4D97-AF65-F5344CB8AC3E}">
        <p14:creationId xmlns:p14="http://schemas.microsoft.com/office/powerpoint/2010/main" val="328746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8D366D9-4546-359D-266E-18777ABE47E2}"/>
              </a:ext>
            </a:extLst>
          </p:cNvPr>
          <p:cNvSpPr/>
          <p:nvPr/>
        </p:nvSpPr>
        <p:spPr>
          <a:xfrm>
            <a:off x="1259681" y="1473200"/>
            <a:ext cx="1062038" cy="1016000"/>
          </a:xfrm>
          <a:prstGeom prst="ellipse">
            <a:avLst/>
          </a:prstGeom>
          <a:solidFill>
            <a:srgbClr val="FF0000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1</a:t>
            </a:r>
          </a:p>
          <a:p>
            <a:pPr algn="ctr"/>
            <a:r>
              <a:rPr lang="en-GB" sz="1100" b="1" dirty="0"/>
              <a:t>Suspected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D36D672-1C44-FADE-1A24-361C2A6DE486}"/>
              </a:ext>
            </a:extLst>
          </p:cNvPr>
          <p:cNvSpPr/>
          <p:nvPr/>
        </p:nvSpPr>
        <p:spPr>
          <a:xfrm>
            <a:off x="1259681" y="2568575"/>
            <a:ext cx="1062038" cy="1016000"/>
          </a:xfrm>
          <a:prstGeom prst="ellipse">
            <a:avLst/>
          </a:prstGeom>
          <a:solidFill>
            <a:srgbClr val="FF0000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2</a:t>
            </a:r>
          </a:p>
          <a:p>
            <a:pPr algn="ctr"/>
            <a:r>
              <a:rPr lang="en-GB" sz="1100" b="1" dirty="0"/>
              <a:t>Suspected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BFE0239-0563-DC53-5D43-64F2F54E34FB}"/>
              </a:ext>
            </a:extLst>
          </p:cNvPr>
          <p:cNvSpPr/>
          <p:nvPr/>
        </p:nvSpPr>
        <p:spPr>
          <a:xfrm>
            <a:off x="1259681" y="3663950"/>
            <a:ext cx="1062038" cy="1016000"/>
          </a:xfrm>
          <a:prstGeom prst="ellipse">
            <a:avLst/>
          </a:prstGeom>
          <a:solidFill>
            <a:srgbClr val="FF0000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3</a:t>
            </a:r>
          </a:p>
          <a:p>
            <a:pPr algn="ctr"/>
            <a:r>
              <a:rPr lang="en-GB" sz="1100" b="1" dirty="0"/>
              <a:t>Suspected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7CDF26A-179E-5D8B-4209-B4C20FB2120F}"/>
              </a:ext>
            </a:extLst>
          </p:cNvPr>
          <p:cNvSpPr/>
          <p:nvPr/>
        </p:nvSpPr>
        <p:spPr>
          <a:xfrm>
            <a:off x="1259681" y="4759325"/>
            <a:ext cx="1062038" cy="1016000"/>
          </a:xfrm>
          <a:prstGeom prst="ellipse">
            <a:avLst/>
          </a:prstGeom>
          <a:solidFill>
            <a:srgbClr val="FF0000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4</a:t>
            </a:r>
          </a:p>
          <a:p>
            <a:pPr algn="ctr"/>
            <a:r>
              <a:rPr lang="en-GB" sz="1100" b="1" dirty="0"/>
              <a:t>Suspected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B4C7722-6380-6213-634B-55F8D748BFC9}"/>
              </a:ext>
            </a:extLst>
          </p:cNvPr>
          <p:cNvSpPr/>
          <p:nvPr/>
        </p:nvSpPr>
        <p:spPr>
          <a:xfrm>
            <a:off x="1259681" y="5854700"/>
            <a:ext cx="1062038" cy="1016000"/>
          </a:xfrm>
          <a:prstGeom prst="ellipse">
            <a:avLst/>
          </a:prstGeom>
          <a:solidFill>
            <a:srgbClr val="FF0000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5</a:t>
            </a:r>
          </a:p>
          <a:p>
            <a:pPr algn="ctr"/>
            <a:r>
              <a:rPr lang="en-GB" sz="1100" b="1" dirty="0"/>
              <a:t>Suspected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6697154-9F7A-1F0B-4A28-048657C57A92}"/>
              </a:ext>
            </a:extLst>
          </p:cNvPr>
          <p:cNvSpPr/>
          <p:nvPr/>
        </p:nvSpPr>
        <p:spPr>
          <a:xfrm>
            <a:off x="2491581" y="1473200"/>
            <a:ext cx="1062038" cy="1016000"/>
          </a:xfrm>
          <a:prstGeom prst="ellipse">
            <a:avLst/>
          </a:prstGeom>
          <a:solidFill>
            <a:schemeClr val="accent6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1</a:t>
            </a:r>
          </a:p>
          <a:p>
            <a:pPr algn="ctr"/>
            <a:r>
              <a:rPr lang="en-GB" sz="1100" b="1" dirty="0"/>
              <a:t>Revealed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AF00BFC-65F4-A0FE-6A2A-2E03A1D8E82C}"/>
              </a:ext>
            </a:extLst>
          </p:cNvPr>
          <p:cNvSpPr/>
          <p:nvPr/>
        </p:nvSpPr>
        <p:spPr>
          <a:xfrm>
            <a:off x="2491581" y="2568575"/>
            <a:ext cx="1062038" cy="1016000"/>
          </a:xfrm>
          <a:prstGeom prst="ellipse">
            <a:avLst/>
          </a:prstGeom>
          <a:solidFill>
            <a:schemeClr val="accent6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2</a:t>
            </a:r>
          </a:p>
          <a:p>
            <a:pPr algn="ctr"/>
            <a:r>
              <a:rPr lang="en-GB" sz="1100" b="1" dirty="0"/>
              <a:t>Revealed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8A8F22D-A76C-A6F2-0F60-D9668D0429FB}"/>
              </a:ext>
            </a:extLst>
          </p:cNvPr>
          <p:cNvSpPr/>
          <p:nvPr/>
        </p:nvSpPr>
        <p:spPr>
          <a:xfrm>
            <a:off x="2491581" y="3663950"/>
            <a:ext cx="1062038" cy="1016000"/>
          </a:xfrm>
          <a:prstGeom prst="ellipse">
            <a:avLst/>
          </a:prstGeom>
          <a:solidFill>
            <a:schemeClr val="accent6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3</a:t>
            </a:r>
          </a:p>
          <a:p>
            <a:pPr algn="ctr"/>
            <a:r>
              <a:rPr lang="en-GB" sz="1100" b="1" dirty="0"/>
              <a:t>Revealed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7AE5844-C30D-66FE-963D-41C595144690}"/>
              </a:ext>
            </a:extLst>
          </p:cNvPr>
          <p:cNvSpPr/>
          <p:nvPr/>
        </p:nvSpPr>
        <p:spPr>
          <a:xfrm>
            <a:off x="2491581" y="4759325"/>
            <a:ext cx="1062038" cy="1016000"/>
          </a:xfrm>
          <a:prstGeom prst="ellipse">
            <a:avLst/>
          </a:prstGeom>
          <a:solidFill>
            <a:schemeClr val="accent6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4</a:t>
            </a:r>
          </a:p>
          <a:p>
            <a:pPr algn="ctr"/>
            <a:r>
              <a:rPr lang="en-GB" sz="1100" b="1" dirty="0"/>
              <a:t>Revealed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427175D-C19F-F4C8-A91F-900334056993}"/>
              </a:ext>
            </a:extLst>
          </p:cNvPr>
          <p:cNvSpPr/>
          <p:nvPr/>
        </p:nvSpPr>
        <p:spPr>
          <a:xfrm>
            <a:off x="2491581" y="5854700"/>
            <a:ext cx="1062038" cy="1016000"/>
          </a:xfrm>
          <a:prstGeom prst="ellipse">
            <a:avLst/>
          </a:prstGeom>
          <a:solidFill>
            <a:schemeClr val="accent6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100" b="1" dirty="0"/>
              <a:t>LOCATION</a:t>
            </a:r>
          </a:p>
          <a:p>
            <a:pPr algn="ctr"/>
            <a:r>
              <a:rPr lang="en-GB" sz="2800" b="1" dirty="0"/>
              <a:t>5</a:t>
            </a:r>
          </a:p>
          <a:p>
            <a:pPr algn="ctr"/>
            <a:r>
              <a:rPr lang="en-GB" sz="1100" b="1" dirty="0"/>
              <a:t>Revealed</a:t>
            </a:r>
          </a:p>
        </p:txBody>
      </p:sp>
    </p:spTree>
    <p:extLst>
      <p:ext uri="{BB962C8B-B14F-4D97-AF65-F5344CB8AC3E}">
        <p14:creationId xmlns:p14="http://schemas.microsoft.com/office/powerpoint/2010/main" val="1259957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152</Words>
  <Application>Microsoft Office PowerPoint</Application>
  <PresentationFormat>A4 Paper (210x297 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2023-06-16T13:58:26Z</dcterms:created>
  <dcterms:modified xsi:type="dcterms:W3CDTF">2023-06-16T13:59:00Z</dcterms:modified>
</cp:coreProperties>
</file>